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5" r:id="rId2"/>
    <p:sldId id="256" r:id="rId3"/>
    <p:sldId id="257" r:id="rId4"/>
    <p:sldId id="260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82" r:id="rId13"/>
    <p:sldId id="262" r:id="rId14"/>
    <p:sldId id="276" r:id="rId15"/>
    <p:sldId id="265" r:id="rId16"/>
    <p:sldId id="274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2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2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2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2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2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2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2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2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2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52" d="100"/>
          <a:sy n="52" d="100"/>
        </p:scale>
        <p:origin x="-102" y="-4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52F8B1A-F33F-4DB0-9D2D-C566762AF841}" type="datetimeFigureOut">
              <a:rPr lang="en-US"/>
              <a:pPr>
                <a:defRPr/>
              </a:pPr>
              <a:t>4/7/2015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C5AF09E-D3B4-4380-8551-59DB97E75D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dirty="0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095E699-8268-41FC-B547-85EC926D15F4}" type="slidenum">
              <a:rPr lang="en-US" smtClean="0"/>
              <a:pPr/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3ED4F3F-FEAF-4706-98E8-7B0690C0A2EF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D92EDD4-6408-4703-AC20-1F7329375AB2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585120E-4D59-4A70-B835-1166542A27AF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D3FA0F0-BE46-4D69-839E-6D4C170DD0A8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D5D6192-5AAF-4330-8CE9-31B52B152EB9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A683D76-E70E-4F22-BB04-EF7BF04E925C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3A97ABA-A6E3-4F15-AEAE-A69AB3A30EA5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64D995C-8D53-4F29-A1A3-5019AAF614C7}" type="slidenum">
              <a:rPr lang="en-US" smtClean="0"/>
              <a:pPr/>
              <a:t>2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534C2-D36A-4EB5-A53D-754755D49338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dirty="0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4E367E8-A0B0-4C92-A652-E2F5C2E8EC19}" type="slidenum">
              <a:rPr lang="en-US" smtClean="0"/>
              <a:pPr/>
              <a:t>4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327052D-BF2C-49F5-B549-DD42DA536416}" type="slidenum">
              <a:rPr lang="en-US" smtClean="0"/>
              <a:pPr/>
              <a:t>5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B44B539-637E-4062-9398-076BD2DA1650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B45BEC9-0BC1-41A0-B45A-1BECC0D3B3F4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7BEE02-6EEB-46BD-B95D-93183CD2E1FE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8091525-F946-4A60-A2AB-7B72132F2F5A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E09FE-F0B3-49A0-BCD4-6137631635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3BDE9-454C-4492-9917-1E46BF7DB0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C740F7-AF03-41A7-B325-AAA85E2C10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6507F-81C0-40CF-B3B7-4FC382B51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CA4B1E-8482-41A4-9915-CFC27B7D1C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D9A4E-59D6-4C92-B3B5-FADB77465A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A85C4-8309-4F42-862F-4351D7A928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13545-1D1C-485E-9C9F-97A25A028D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58BAC-FE0C-459C-858F-E008B0EABE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EEA11-F5A8-40EA-8F67-232607DADE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AFE96-D13E-438E-A0D1-ED6C85B752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ECFF"/>
            </a:gs>
            <a:gs pos="100000">
              <a:srgbClr val="99CC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8F6EDE5-7D96-4BE0-867A-1CABA6BEFE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457200" y="533400"/>
            <a:ext cx="82296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CO" sz="2800" b="1" dirty="0" smtClean="0">
                <a:latin typeface="Arial" charset="0"/>
                <a:cs typeface="Times New Roman" pitchFamily="124" charset="0"/>
              </a:rPr>
              <a:t>Gabriel García Márquez (n. 1928 m 2014)</a:t>
            </a:r>
          </a:p>
          <a:p>
            <a:pPr algn="ctr">
              <a:spcBef>
                <a:spcPct val="50000"/>
              </a:spcBef>
            </a:pPr>
            <a:r>
              <a:rPr lang="es-CO" sz="2800" dirty="0" smtClean="0"/>
              <a:t>Gabriel </a:t>
            </a:r>
            <a:r>
              <a:rPr lang="es-CO" sz="2800" dirty="0" smtClean="0"/>
              <a:t>José García Márquez nació en </a:t>
            </a:r>
            <a:r>
              <a:rPr lang="es-CO" sz="2800" dirty="0" err="1" smtClean="0"/>
              <a:t>Aracataca</a:t>
            </a:r>
            <a:r>
              <a:rPr lang="es-CO" sz="2800" dirty="0" smtClean="0"/>
              <a:t> (Colombia) en </a:t>
            </a:r>
            <a:r>
              <a:rPr lang="es-CO" sz="2800" dirty="0" smtClean="0"/>
              <a:t>1928</a:t>
            </a:r>
            <a:endParaRPr lang="es-CO" sz="2800" b="1" dirty="0" smtClean="0">
              <a:latin typeface="Arial" charset="0"/>
              <a:cs typeface="Times New Roman" pitchFamily="124" charset="0"/>
            </a:endParaRPr>
          </a:p>
          <a:p>
            <a:pPr algn="ctr">
              <a:spcBef>
                <a:spcPct val="50000"/>
              </a:spcBef>
            </a:pPr>
            <a:r>
              <a:rPr lang="es-CO" sz="2800" b="1" dirty="0" smtClean="0">
                <a:latin typeface="Arial" charset="0"/>
                <a:cs typeface="Times New Roman" pitchFamily="124" charset="0"/>
              </a:rPr>
              <a:t> </a:t>
            </a:r>
            <a:r>
              <a:rPr lang="es-CO" sz="2800" b="1" u="sng" dirty="0" smtClean="0">
                <a:latin typeface="Arial" charset="0"/>
                <a:cs typeface="Times New Roman" pitchFamily="124" charset="0"/>
              </a:rPr>
              <a:t>Los funerales de la mam</a:t>
            </a:r>
            <a:r>
              <a:rPr lang="es-CO" altLang="ja-JP" sz="2800" b="1" u="sng" dirty="0" smtClean="0">
                <a:latin typeface="Arial" charset="0"/>
                <a:ea typeface="ＭＳ Ｐゴシック" charset="-128"/>
                <a:cs typeface="Times New Roman" pitchFamily="124" charset="0"/>
              </a:rPr>
              <a:t>á</a:t>
            </a:r>
            <a:r>
              <a:rPr lang="es-CO" sz="2800" b="1" u="sng" dirty="0" smtClean="0">
                <a:latin typeface="Arial" charset="0"/>
                <a:cs typeface="Times New Roman" pitchFamily="124" charset="0"/>
              </a:rPr>
              <a:t> grande </a:t>
            </a:r>
            <a:r>
              <a:rPr lang="es-CO" sz="2800" b="1" dirty="0" smtClean="0">
                <a:latin typeface="Arial" charset="0"/>
                <a:cs typeface="Times New Roman" pitchFamily="124" charset="0"/>
              </a:rPr>
              <a:t>(1968) </a:t>
            </a:r>
          </a:p>
          <a:p>
            <a:pPr algn="ctr">
              <a:spcBef>
                <a:spcPct val="50000"/>
              </a:spcBef>
            </a:pPr>
            <a:r>
              <a:rPr lang="es-CO" sz="2800" b="1" dirty="0" smtClean="0">
                <a:latin typeface="Arial" charset="0"/>
                <a:cs typeface="Times New Roman" pitchFamily="124" charset="0"/>
              </a:rPr>
              <a:t>“El ahogado más hermoso del mundo” </a:t>
            </a:r>
          </a:p>
          <a:p>
            <a:pPr>
              <a:spcBef>
                <a:spcPct val="50000"/>
              </a:spcBef>
            </a:pPr>
            <a:endParaRPr lang="es-CO" sz="2800" b="1" dirty="0">
              <a:latin typeface="Arial" charset="0"/>
            </a:endParaRPr>
          </a:p>
        </p:txBody>
      </p:sp>
      <p:pic>
        <p:nvPicPr>
          <p:cNvPr id="205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4200" y="3886200"/>
            <a:ext cx="1610916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00" y="3810000"/>
            <a:ext cx="25908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3768554"/>
            <a:ext cx="1905000" cy="2784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228600" y="152400"/>
            <a:ext cx="87630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ES" sz="2800" dirty="0">
                <a:latin typeface="+mj-lt"/>
              </a:rPr>
              <a:t>El desenlace: </a:t>
            </a:r>
          </a:p>
          <a:p>
            <a:pPr>
              <a:spcBef>
                <a:spcPct val="50000"/>
              </a:spcBef>
              <a:defRPr/>
            </a:pPr>
            <a:r>
              <a:rPr lang="es-ES" sz="2800" dirty="0">
                <a:latin typeface="+mj-lt"/>
              </a:rPr>
              <a:t>El </a:t>
            </a:r>
            <a:r>
              <a:rPr lang="es-ES" sz="2800" b="1" dirty="0">
                <a:latin typeface="+mj-lt"/>
              </a:rPr>
              <a:t>desenlace </a:t>
            </a:r>
            <a:r>
              <a:rPr lang="es-ES" sz="2800" dirty="0">
                <a:latin typeface="+mj-lt"/>
              </a:rPr>
              <a:t>ocurre cuando, al final, el pueblo adquiere importancia internacional porque los barcos que pasan cerca no siguen de largo, </a:t>
            </a:r>
            <a:r>
              <a:rPr lang="es-ES" sz="2800" dirty="0" smtClean="0">
                <a:latin typeface="+mj-lt"/>
              </a:rPr>
              <a:t>sino </a:t>
            </a:r>
            <a:r>
              <a:rPr lang="es-ES" sz="2800" dirty="0">
                <a:latin typeface="+mj-lt"/>
              </a:rPr>
              <a:t>que se detienen, (a comerciar o a visitar)  por el carácter tan singular de este pueblo.</a:t>
            </a:r>
            <a:endParaRPr lang="en-US" sz="2800" dirty="0">
              <a:latin typeface="+mj-lt"/>
            </a:endParaRPr>
          </a:p>
        </p:txBody>
      </p:sp>
      <p:pic>
        <p:nvPicPr>
          <p:cNvPr id="14338" name="Picture 2" descr="C:\Documents and Settings\221162\Local Settings\Temporary Internet Files\Content.IE5\K2QQ08LH\5301707304_09cd07c134_z[1].jpg"/>
          <p:cNvPicPr>
            <a:picLocks noChangeAspect="1" noChangeArrowheads="1"/>
          </p:cNvPicPr>
          <p:nvPr/>
        </p:nvPicPr>
        <p:blipFill>
          <a:blip r:embed="rId3" cstate="print"/>
          <a:srcRect l="2326" t="8306" r="1993" b="9302"/>
          <a:stretch>
            <a:fillRect/>
          </a:stretch>
        </p:blipFill>
        <p:spPr bwMode="auto">
          <a:xfrm>
            <a:off x="381000" y="2743200"/>
            <a:ext cx="8001000" cy="37338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228600" y="152400"/>
            <a:ext cx="87630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s-ES" sz="2800" b="1" dirty="0">
                <a:latin typeface="+mj-lt"/>
              </a:rPr>
              <a:t>Un tema que podría salir en el examen de AP Literatura, en cuanto a este cuento, podría ser los </a:t>
            </a:r>
            <a:r>
              <a:rPr lang="es-ES" sz="2800" b="1" i="1" dirty="0">
                <a:latin typeface="+mj-lt"/>
              </a:rPr>
              <a:t>modelos de conducta</a:t>
            </a:r>
            <a:r>
              <a:rPr lang="es-ES" sz="2800" b="1" dirty="0">
                <a:latin typeface="+mj-lt"/>
              </a:rPr>
              <a:t>. </a:t>
            </a:r>
          </a:p>
          <a:p>
            <a:pPr>
              <a:defRPr/>
            </a:pPr>
            <a:endParaRPr lang="es-ES" sz="2800" dirty="0">
              <a:latin typeface="+mj-lt"/>
            </a:endParaRPr>
          </a:p>
          <a:p>
            <a:pPr>
              <a:defRPr/>
            </a:pPr>
            <a:r>
              <a:rPr lang="es-ES" sz="2800" dirty="0">
                <a:latin typeface="+mj-lt"/>
              </a:rPr>
              <a:t>Reflexiona en cuanto a los modelos para modificar la conducta de la gente, </a:t>
            </a:r>
            <a:r>
              <a:rPr lang="es-ES" sz="2800" dirty="0" smtClean="0">
                <a:latin typeface="+mj-lt"/>
              </a:rPr>
              <a:t>los </a:t>
            </a:r>
            <a:r>
              <a:rPr lang="es-ES" sz="2800" dirty="0">
                <a:latin typeface="+mj-lt"/>
              </a:rPr>
              <a:t>factores necesarios para cambiar y </a:t>
            </a:r>
          </a:p>
          <a:p>
            <a:pPr>
              <a:defRPr/>
            </a:pPr>
            <a:r>
              <a:rPr lang="es-ES" sz="2800" dirty="0">
                <a:latin typeface="+mj-lt"/>
              </a:rPr>
              <a:t>los sueños que se quieren alcanzar en la vida. </a:t>
            </a:r>
          </a:p>
          <a:p>
            <a:pPr>
              <a:defRPr/>
            </a:pPr>
            <a:r>
              <a:rPr lang="es-ES" sz="2800" dirty="0">
                <a:latin typeface="+mj-lt"/>
              </a:rPr>
              <a:t>No olvides la necesidad de disponerse al cambio voluntariamente.</a:t>
            </a:r>
            <a:endParaRPr lang="en-US" sz="2800" dirty="0">
              <a:latin typeface="+mj-lt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381000" y="609600"/>
            <a:ext cx="76962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O" sz="2800" b="1" dirty="0" smtClean="0">
                <a:latin typeface="Arial" charset="0"/>
                <a:cs typeface="Times New Roman" pitchFamily="124" charset="0"/>
              </a:rPr>
              <a:t>Una técnica literaria frecuente en cuentos de García Márquez es la </a:t>
            </a:r>
            <a:r>
              <a:rPr lang="es-CO" sz="2800" b="1" u="sng" dirty="0" smtClean="0">
                <a:latin typeface="Arial" charset="0"/>
                <a:cs typeface="Times New Roman" pitchFamily="124" charset="0"/>
              </a:rPr>
              <a:t>hipérbole</a:t>
            </a:r>
            <a:r>
              <a:rPr lang="es-CO" sz="2800" b="1" dirty="0" smtClean="0">
                <a:latin typeface="Arial" charset="0"/>
                <a:cs typeface="Times New Roman" pitchFamily="124" charset="0"/>
              </a:rPr>
              <a:t>, o sea, el uso de los superlativos.  </a:t>
            </a:r>
          </a:p>
        </p:txBody>
      </p:sp>
      <p:pic>
        <p:nvPicPr>
          <p:cNvPr id="10241" name="Picture 1" descr="C:\Documents and Settings\221162\Local Settings\Temporary Internet Files\Content.IE5\E26S2Y91\muscleman-color-567fc92c0_w800_h8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2286000"/>
            <a:ext cx="4114800" cy="41148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533400" y="2438400"/>
            <a:ext cx="50292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O" sz="2800" b="1" dirty="0" smtClean="0">
                <a:latin typeface="Arial" charset="0"/>
                <a:cs typeface="Times New Roman" pitchFamily="124" charset="0"/>
              </a:rPr>
              <a:t>Al ocurrírseles a los hombres identificar a Esteban con Sir Walter Raleigh, se insinúa un nuevo nivel histórico/mítico en la tenue realidad de este pueblo de veinte casas de tablas en un cabo desértico.  </a:t>
            </a:r>
            <a:endParaRPr lang="es-CO" sz="2800" b="1" dirty="0">
              <a:latin typeface="Arial" charset="0"/>
              <a:cs typeface="Times New Roman" pitchFamily="124" charset="0"/>
            </a:endParaRPr>
          </a:p>
        </p:txBody>
      </p:sp>
      <p:pic>
        <p:nvPicPr>
          <p:cNvPr id="2765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609600"/>
            <a:ext cx="2784475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Text Box 5"/>
          <p:cNvSpPr txBox="1">
            <a:spLocks noChangeArrowheads="1"/>
          </p:cNvSpPr>
          <p:nvPr/>
        </p:nvSpPr>
        <p:spPr bwMode="auto">
          <a:xfrm>
            <a:off x="533400" y="381000"/>
            <a:ext cx="52578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Sir Walter Raleigh fue un explorador que guió expediciones a las Américas en el siglo XVI (16).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2971800" y="533400"/>
            <a:ext cx="5791200" cy="362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24" charset="0"/>
              </a:rPr>
              <a:t>Aunque Raleigh es el            único </a:t>
            </a:r>
            <a:r>
              <a:rPr lang="en-US" sz="2800" b="1" u="sng">
                <a:latin typeface="Arial" charset="0"/>
                <a:cs typeface="Times New Roman" pitchFamily="124" charset="0"/>
              </a:rPr>
              <a:t>héroe aventurero</a:t>
            </a:r>
            <a:r>
              <a:rPr lang="en-US" sz="2800" b="1">
                <a:latin typeface="Arial" charset="0"/>
                <a:cs typeface="Times New Roman" pitchFamily="124" charset="0"/>
              </a:rPr>
              <a:t>      tratado por su nombre, el caso es que García Márquez entreteje en su texto referencias sutiles a otros, específicamente, Úlises, Gulliver, Kukulcán/Quetzalcóatl.  </a:t>
            </a:r>
            <a:endParaRPr lang="en-US" sz="2800" b="1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2867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304800"/>
            <a:ext cx="96361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3886200"/>
            <a:ext cx="23622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7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6600" y="3886200"/>
            <a:ext cx="2209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8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91200" y="3886200"/>
            <a:ext cx="2590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9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1988" y="381000"/>
            <a:ext cx="2233612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3"/>
          <p:cNvSpPr txBox="1">
            <a:spLocks noChangeArrowheads="1"/>
          </p:cNvSpPr>
          <p:nvPr/>
        </p:nvSpPr>
        <p:spPr bwMode="auto">
          <a:xfrm>
            <a:off x="3505200" y="685800"/>
            <a:ext cx="47244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O" dirty="0" smtClean="0">
                <a:cs typeface="Times New Roman" pitchFamily="124" charset="0"/>
              </a:rPr>
              <a:t>	 </a:t>
            </a:r>
            <a:r>
              <a:rPr lang="es-CO" sz="2800" b="1" dirty="0" smtClean="0">
                <a:latin typeface="Arial" charset="0"/>
                <a:cs typeface="Times New Roman" pitchFamily="124" charset="0"/>
              </a:rPr>
              <a:t>Según las mujeres del pueblo de García Márquez, Esteban </a:t>
            </a:r>
          </a:p>
          <a:p>
            <a:pPr>
              <a:spcBef>
                <a:spcPct val="50000"/>
              </a:spcBef>
            </a:pPr>
            <a:r>
              <a:rPr lang="es-CO" sz="2800" b="1" dirty="0" smtClean="0">
                <a:latin typeface="Arial" charset="0"/>
                <a:cs typeface="Times New Roman" pitchFamily="124" charset="0"/>
              </a:rPr>
              <a:t>“habría tenido tanta autoridad que hubiera sacado los peces del mar con sólo llamarlos por sus nombres”.</a:t>
            </a:r>
          </a:p>
          <a:p>
            <a:pPr>
              <a:spcBef>
                <a:spcPct val="50000"/>
              </a:spcBef>
            </a:pPr>
            <a:endParaRPr lang="en-US" sz="2800" b="1" dirty="0">
              <a:latin typeface="Arial" charset="0"/>
            </a:endParaRPr>
          </a:p>
        </p:txBody>
      </p:sp>
      <p:pic>
        <p:nvPicPr>
          <p:cNvPr id="3072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4495800"/>
            <a:ext cx="3048000" cy="211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609600"/>
            <a:ext cx="29718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9225" y="381000"/>
            <a:ext cx="4713288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1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2500" y="3657600"/>
            <a:ext cx="2170113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2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95400" y="1524000"/>
            <a:ext cx="1465263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3" name="Text Box 6"/>
          <p:cNvSpPr txBox="1">
            <a:spLocks noChangeArrowheads="1"/>
          </p:cNvSpPr>
          <p:nvPr/>
        </p:nvSpPr>
        <p:spPr bwMode="auto">
          <a:xfrm>
            <a:off x="533400" y="304800"/>
            <a:ext cx="3200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24" charset="0"/>
              </a:rPr>
              <a:t>Gabriel García Márquez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04800" y="304800"/>
            <a:ext cx="8610600" cy="706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s-ES" dirty="0">
                <a:latin typeface="Symbol" pitchFamily="124" charset="2"/>
                <a:cs typeface="Times New Roman" pitchFamily="124" charset="0"/>
              </a:rPr>
              <a:t></a:t>
            </a:r>
            <a:r>
              <a:rPr lang="es-ES" sz="2800" b="1" dirty="0">
                <a:latin typeface="Arial" charset="0"/>
                <a:cs typeface="Times New Roman" pitchFamily="124" charset="0"/>
              </a:rPr>
              <a:t>En este cuento, García Márquez trata la capacidad del ser humano de </a:t>
            </a:r>
            <a:r>
              <a:rPr lang="es-ES" sz="2800" b="1" u="sng" dirty="0">
                <a:latin typeface="Arial" charset="0"/>
                <a:cs typeface="Times New Roman" pitchFamily="124" charset="0"/>
              </a:rPr>
              <a:t>convertir un suceso en mito*, por medio de la fantasía</a:t>
            </a:r>
            <a:r>
              <a:rPr lang="es-ES" sz="2800" b="1" dirty="0">
                <a:latin typeface="Arial" charset="0"/>
                <a:cs typeface="Times New Roman" pitchFamily="124" charset="0"/>
              </a:rPr>
              <a:t>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800" b="1" dirty="0">
                <a:latin typeface="Arial" charset="0"/>
                <a:cs typeface="Times New Roman" pitchFamily="124" charset="0"/>
              </a:rPr>
              <a:t> Todos los elementos de la </a:t>
            </a:r>
            <a:r>
              <a:rPr lang="es-ES" sz="2800" b="1" u="sng" dirty="0">
                <a:latin typeface="Arial" charset="0"/>
                <a:cs typeface="Times New Roman" pitchFamily="124" charset="0"/>
              </a:rPr>
              <a:t>fábula </a:t>
            </a:r>
            <a:r>
              <a:rPr lang="es-ES" sz="2800" b="1" dirty="0">
                <a:latin typeface="Arial" charset="0"/>
                <a:cs typeface="Times New Roman" pitchFamily="124" charset="0"/>
              </a:rPr>
              <a:t>están aquí presentes: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800" b="1" dirty="0">
                <a:latin typeface="Arial" charset="0"/>
                <a:cs typeface="Times New Roman" pitchFamily="124" charset="0"/>
              </a:rPr>
              <a:t> es una historia corta que tiene por personaje un </a:t>
            </a:r>
            <a:r>
              <a:rPr lang="es-ES" sz="2800" b="1" u="sng" dirty="0">
                <a:latin typeface="Arial" charset="0"/>
                <a:cs typeface="Times New Roman" pitchFamily="124" charset="0"/>
              </a:rPr>
              <a:t>ser inanimado</a:t>
            </a:r>
            <a:r>
              <a:rPr lang="es-ES" sz="2800" b="1" dirty="0">
                <a:latin typeface="Arial" charset="0"/>
                <a:cs typeface="Times New Roman" pitchFamily="124" charset="0"/>
              </a:rPr>
              <a:t>;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800" b="1" dirty="0">
                <a:latin typeface="Arial" charset="0"/>
                <a:cs typeface="Times New Roman" pitchFamily="124" charset="0"/>
              </a:rPr>
              <a:t> y hay, al final, un </a:t>
            </a:r>
            <a:r>
              <a:rPr lang="es-ES" sz="2800" b="1" u="sng" dirty="0">
                <a:latin typeface="Arial" charset="0"/>
                <a:cs typeface="Times New Roman" pitchFamily="124" charset="0"/>
              </a:rPr>
              <a:t>cambio en el comportamiento del pueblo</a:t>
            </a:r>
            <a:r>
              <a:rPr lang="es-ES" sz="2800" b="1" dirty="0">
                <a:latin typeface="Arial" charset="0"/>
                <a:cs typeface="Times New Roman" pitchFamily="124" charset="0"/>
              </a:rPr>
              <a:t> (una lección/moraleja)</a:t>
            </a:r>
            <a:endParaRPr lang="es-ES" sz="2800" b="1" dirty="0">
              <a:latin typeface="Arial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es-ES" sz="1800" b="1" dirty="0">
              <a:latin typeface="Arial" charset="0"/>
            </a:endParaRPr>
          </a:p>
          <a:p>
            <a:r>
              <a:rPr lang="es-ES" sz="1800" b="1" dirty="0">
                <a:latin typeface="Arial" charset="0"/>
              </a:rPr>
              <a:t>* </a:t>
            </a:r>
            <a:r>
              <a:rPr lang="es-ES" sz="1800" dirty="0"/>
              <a:t>Mientras que la leyenda es una narración tradicional basada en sucesos reales que fueron transformados por la fantasía popular, el mito consiste en un relato tradicional sobre los dioses o los héroes de la antigüedad, que tienen carácter ritual.</a:t>
            </a:r>
          </a:p>
          <a:p>
            <a:r>
              <a:rPr lang="es-ES" sz="1800" dirty="0"/>
              <a:t>La palabra mitología designa el conjunto de mitos y leyendas que un pueblo creó y creyó, y el estudio de los mismos.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es-ES" sz="2800" b="1" dirty="0">
              <a:latin typeface="Arial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457200" y="457200"/>
            <a:ext cx="8001000" cy="372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 dirty="0">
                <a:latin typeface="Arial" charset="0"/>
                <a:cs typeface="Times New Roman" pitchFamily="124" charset="0"/>
              </a:rPr>
              <a:t> </a:t>
            </a:r>
            <a:r>
              <a:rPr lang="es-CO" sz="2800" b="1" u="sng" dirty="0" smtClean="0">
                <a:latin typeface="Arial" charset="0"/>
                <a:cs typeface="Times New Roman" pitchFamily="124" charset="0"/>
              </a:rPr>
              <a:t>El pueblo</a:t>
            </a:r>
            <a:r>
              <a:rPr lang="es-CO" sz="2800" b="1" dirty="0" smtClean="0">
                <a:latin typeface="Arial" charset="0"/>
                <a:cs typeface="Times New Roman" pitchFamily="124" charset="0"/>
              </a:rPr>
              <a:t>, sin distinción de personalidades, es como tantas veces ocurre en García Márquez, es , </a:t>
            </a:r>
            <a:r>
              <a:rPr lang="es-CO" sz="2800" b="1" u="sng" dirty="0" smtClean="0">
                <a:latin typeface="Arial" charset="0"/>
                <a:cs typeface="Times New Roman" pitchFamily="124" charset="0"/>
              </a:rPr>
              <a:t>protagonista de la narración</a:t>
            </a:r>
            <a:r>
              <a:rPr lang="es-CO" sz="2800" b="1" dirty="0" smtClean="0">
                <a:latin typeface="Arial" charset="0"/>
                <a:cs typeface="Times New Roman" pitchFamily="124" charset="0"/>
              </a:rPr>
              <a:t>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CO" sz="2800" b="1" dirty="0" smtClean="0">
                <a:latin typeface="Arial" charset="0"/>
                <a:cs typeface="Times New Roman" pitchFamily="124" charset="0"/>
              </a:rPr>
              <a:t> Aquí, un pueblo cambiado para siempre por el </a:t>
            </a:r>
            <a:r>
              <a:rPr lang="es-CO" sz="2800" b="1" u="sng" dirty="0" smtClean="0">
                <a:latin typeface="Arial" charset="0"/>
                <a:cs typeface="Times New Roman" pitchFamily="124" charset="0"/>
              </a:rPr>
              <a:t>ahogado más hermoso</a:t>
            </a:r>
            <a:r>
              <a:rPr lang="es-CO" sz="2800" b="1" dirty="0" smtClean="0">
                <a:latin typeface="Arial" charset="0"/>
                <a:cs typeface="Times New Roman" pitchFamily="124" charset="0"/>
              </a:rPr>
              <a:t>, más </a:t>
            </a:r>
            <a:r>
              <a:rPr lang="es-CO" sz="2800" b="1" u="sng" dirty="0" smtClean="0">
                <a:latin typeface="Arial" charset="0"/>
                <a:cs typeface="Times New Roman" pitchFamily="124" charset="0"/>
              </a:rPr>
              <a:t>descomunal, </a:t>
            </a:r>
            <a:r>
              <a:rPr lang="es-CO" sz="2800" b="1" dirty="0" smtClean="0">
                <a:latin typeface="Arial" charset="0"/>
                <a:cs typeface="Times New Roman" pitchFamily="124" charset="0"/>
              </a:rPr>
              <a:t>más </a:t>
            </a:r>
            <a:r>
              <a:rPr lang="es-CO" sz="2800" b="1" u="sng" dirty="0" smtClean="0">
                <a:latin typeface="Arial" charset="0"/>
                <a:cs typeface="Times New Roman" pitchFamily="124" charset="0"/>
              </a:rPr>
              <a:t>sencillo</a:t>
            </a:r>
            <a:r>
              <a:rPr lang="es-CO" sz="2800" b="1" dirty="0" smtClean="0">
                <a:latin typeface="Arial" charset="0"/>
                <a:cs typeface="Times New Roman" pitchFamily="124" charset="0"/>
              </a:rPr>
              <a:t>, más </a:t>
            </a:r>
            <a:r>
              <a:rPr lang="es-CO" sz="2800" b="1" u="sng" dirty="0" smtClean="0">
                <a:latin typeface="Arial" charset="0"/>
                <a:cs typeface="Times New Roman" pitchFamily="124" charset="0"/>
              </a:rPr>
              <a:t>humilde</a:t>
            </a:r>
            <a:r>
              <a:rPr lang="es-CO" sz="2800" b="1" dirty="0" smtClean="0">
                <a:latin typeface="Arial" charset="0"/>
                <a:cs typeface="Times New Roman" pitchFamily="124" charset="0"/>
              </a:rPr>
              <a:t>, más </a:t>
            </a:r>
            <a:r>
              <a:rPr lang="es-CO" sz="2800" b="1" u="sng" dirty="0" smtClean="0">
                <a:latin typeface="Arial" charset="0"/>
                <a:cs typeface="Times New Roman" pitchFamily="124" charset="0"/>
              </a:rPr>
              <a:t>servicial </a:t>
            </a:r>
            <a:r>
              <a:rPr lang="es-CO" sz="2800" b="1" dirty="0" smtClean="0">
                <a:latin typeface="Arial" charset="0"/>
                <a:cs typeface="Times New Roman" pitchFamily="124" charset="0"/>
              </a:rPr>
              <a:t>y más </a:t>
            </a:r>
            <a:r>
              <a:rPr lang="es-CO" sz="2800" b="1" u="sng" dirty="0" smtClean="0">
                <a:latin typeface="Arial" charset="0"/>
                <a:cs typeface="Times New Roman" pitchFamily="124" charset="0"/>
              </a:rPr>
              <a:t>encantador</a:t>
            </a:r>
            <a:r>
              <a:rPr lang="es-CO" sz="2800" b="1" dirty="0" smtClean="0">
                <a:latin typeface="Arial" charset="0"/>
                <a:cs typeface="Times New Roman" pitchFamily="124" charset="0"/>
              </a:rPr>
              <a:t> que existió jamás en ningún pueblo de la tierra.</a:t>
            </a:r>
            <a:endParaRPr lang="es-CO" sz="2800" b="1" dirty="0">
              <a:latin typeface="Arial" charset="0"/>
              <a:cs typeface="Times New Roman" pitchFamily="124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3886200"/>
            <a:ext cx="225107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4270375"/>
            <a:ext cx="3810000" cy="224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228600" y="381000"/>
            <a:ext cx="80010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Personajes: </a:t>
            </a:r>
            <a:endParaRPr kumimoji="0" lang="es-C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Esteban</a:t>
            </a:r>
            <a:r>
              <a:rPr kumimoji="0" lang="es-C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 El ahogado que súbitamente se gana la atención de toda una aldea.</a:t>
            </a:r>
            <a:endParaRPr kumimoji="0" lang="es-C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Niños, mujeres y hombres de una aldea</a:t>
            </a:r>
            <a:r>
              <a:rPr kumimoji="0" lang="es-C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 Cada grupo destaca su participación en la obra.</a:t>
            </a:r>
            <a:endParaRPr kumimoji="0" lang="es-C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304800" y="2514600"/>
            <a:ext cx="60960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es-CO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Escenario:</a:t>
            </a:r>
            <a:endParaRPr kumimoji="0" lang="es-C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La obra se desarrolla cerca del mar:</a:t>
            </a:r>
            <a:endParaRPr kumimoji="0" lang="es-C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• Una aldea a orillas del Caribe.</a:t>
            </a:r>
            <a:endParaRPr kumimoji="0" lang="es-C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9155" name="Picture 3" descr="C:\Documents and Settings\221162\Local Settings\Temporary Internet Files\Content.IE5\BNFD2N5O\americacentralyelcaribe[1]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2209800"/>
            <a:ext cx="3048000" cy="1724025"/>
          </a:xfrm>
          <a:prstGeom prst="rect">
            <a:avLst/>
          </a:prstGeom>
          <a:noFill/>
        </p:spPr>
      </p:pic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304800" y="3899357"/>
            <a:ext cx="84582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Acciones</a:t>
            </a:r>
            <a:r>
              <a:rPr kumimoji="0" lang="es-C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es-C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• Los niños descubren que el bulto con el que han estado jugando es un muerto.</a:t>
            </a:r>
            <a:endParaRPr kumimoji="0" lang="es-C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• Las mujeres de la aldea quedan impresionadas por la estatura y el aspecto del visitante.</a:t>
            </a:r>
            <a:endParaRPr kumimoji="0" lang="es-C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• Los hombres de la aldea se ponen celosos por las atenciones de sus mujeres hacia el cadáver.</a:t>
            </a:r>
            <a:endParaRPr kumimoji="0" lang="es-C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228600" y="152400"/>
            <a:ext cx="8763000" cy="569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VE" sz="2800" dirty="0">
                <a:latin typeface="+mj-lt"/>
              </a:rPr>
              <a:t>Personajes del cuento: </a:t>
            </a:r>
            <a:r>
              <a:rPr lang="es-VE" sz="2800" i="1" dirty="0">
                <a:latin typeface="+mj-lt"/>
              </a:rPr>
              <a:t>El ahogado mas hermoso del mundo</a:t>
            </a:r>
          </a:p>
          <a:p>
            <a:pPr>
              <a:spcBef>
                <a:spcPct val="50000"/>
              </a:spcBef>
              <a:defRPr/>
            </a:pPr>
            <a:r>
              <a:rPr lang="es-VE" sz="2800" dirty="0">
                <a:latin typeface="+mj-lt"/>
              </a:rPr>
              <a:t>Hay cuatro </a:t>
            </a:r>
            <a:r>
              <a:rPr lang="es-VE" sz="2800" b="1" dirty="0">
                <a:latin typeface="+mj-lt"/>
              </a:rPr>
              <a:t>personajes</a:t>
            </a:r>
            <a:r>
              <a:rPr lang="es-VE" sz="2800" dirty="0">
                <a:latin typeface="+mj-lt"/>
              </a:rPr>
              <a:t> </a:t>
            </a:r>
            <a:r>
              <a:rPr lang="es-VE" sz="2800" b="1" dirty="0">
                <a:latin typeface="+mj-lt"/>
              </a:rPr>
              <a:t>colectivos</a:t>
            </a:r>
            <a:r>
              <a:rPr lang="es-VE" sz="2800" dirty="0">
                <a:latin typeface="+mj-lt"/>
              </a:rPr>
              <a:t> en el cuento, que al final se convierten en uno: </a:t>
            </a:r>
          </a:p>
          <a:p>
            <a:pPr>
              <a:spcBef>
                <a:spcPct val="50000"/>
              </a:spcBef>
              <a:defRPr/>
            </a:pPr>
            <a:r>
              <a:rPr lang="es-VE" sz="2800" dirty="0">
                <a:latin typeface="+mj-lt"/>
              </a:rPr>
              <a:t>los niños</a:t>
            </a:r>
          </a:p>
          <a:p>
            <a:pPr>
              <a:spcBef>
                <a:spcPct val="50000"/>
              </a:spcBef>
              <a:defRPr/>
            </a:pPr>
            <a:r>
              <a:rPr lang="es-VE" sz="2800" dirty="0">
                <a:latin typeface="+mj-lt"/>
              </a:rPr>
              <a:t>las mujeres</a:t>
            </a:r>
          </a:p>
          <a:p>
            <a:pPr>
              <a:spcBef>
                <a:spcPct val="50000"/>
              </a:spcBef>
              <a:defRPr/>
            </a:pPr>
            <a:r>
              <a:rPr lang="es-VE" sz="2800" dirty="0">
                <a:latin typeface="+mj-lt"/>
              </a:rPr>
              <a:t>los hombres y </a:t>
            </a:r>
            <a:endParaRPr lang="es-VE" sz="2800" dirty="0" smtClean="0">
              <a:latin typeface="+mj-lt"/>
            </a:endParaRPr>
          </a:p>
          <a:p>
            <a:pPr>
              <a:spcBef>
                <a:spcPct val="50000"/>
              </a:spcBef>
              <a:defRPr/>
            </a:pPr>
            <a:r>
              <a:rPr lang="es-VE" sz="2800" dirty="0" smtClean="0">
                <a:latin typeface="+mj-lt"/>
              </a:rPr>
              <a:t>Esteban.  </a:t>
            </a:r>
          </a:p>
          <a:p>
            <a:pPr>
              <a:spcBef>
                <a:spcPct val="50000"/>
              </a:spcBef>
              <a:defRPr/>
            </a:pPr>
            <a:r>
              <a:rPr lang="es-VE" sz="2800" dirty="0" smtClean="0">
                <a:latin typeface="+mj-lt"/>
              </a:rPr>
              <a:t>Se </a:t>
            </a:r>
            <a:r>
              <a:rPr lang="es-VE" sz="2800" dirty="0">
                <a:latin typeface="+mj-lt"/>
              </a:rPr>
              <a:t>cumple la norma común de que los cuentos tienen pocos personajes; entendiéndose pocos como de uno a cinco personajes más o menos.</a:t>
            </a:r>
          </a:p>
        </p:txBody>
      </p:sp>
      <p:pic>
        <p:nvPicPr>
          <p:cNvPr id="24578" name="Picture 2" descr="C:\Documents and Settings\221162\Local Settings\Temporary Internet Files\Content.IE5\BNFD2N5O\20091099524951577801[1].jpg"/>
          <p:cNvPicPr>
            <a:picLocks noChangeAspect="1" noChangeArrowheads="1"/>
          </p:cNvPicPr>
          <p:nvPr/>
        </p:nvPicPr>
        <p:blipFill>
          <a:blip r:embed="rId3" cstate="print"/>
          <a:srcRect l="32000" t="43071" r="27000" b="12587"/>
          <a:stretch>
            <a:fillRect/>
          </a:stretch>
        </p:blipFill>
        <p:spPr bwMode="auto">
          <a:xfrm>
            <a:off x="2743200" y="1752600"/>
            <a:ext cx="3124200" cy="2438400"/>
          </a:xfrm>
          <a:prstGeom prst="rect">
            <a:avLst/>
          </a:prstGeom>
          <a:noFill/>
        </p:spPr>
      </p:pic>
      <p:pic>
        <p:nvPicPr>
          <p:cNvPr id="24579" name="Picture 3" descr="C:\Documents and Settings\221162\Local Settings\Temporary Internet Files\Content.IE5\QX8NLPXX\1752330847mujeres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72200" y="1676400"/>
            <a:ext cx="2209800" cy="19050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228600" y="152400"/>
            <a:ext cx="8763000" cy="569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 err="1">
                <a:latin typeface="+mn-lt"/>
              </a:rPr>
              <a:t>Ambiente</a:t>
            </a:r>
            <a:r>
              <a:rPr lang="en-US" sz="2800" dirty="0">
                <a:latin typeface="+mn-lt"/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s-ES" sz="2800" dirty="0">
                <a:solidFill>
                  <a:srgbClr val="FF0000"/>
                </a:solidFill>
                <a:latin typeface="+mn-lt"/>
              </a:rPr>
              <a:t>En el </a:t>
            </a:r>
            <a:r>
              <a:rPr lang="es-ES" sz="2800" b="1" dirty="0">
                <a:solidFill>
                  <a:srgbClr val="FF0000"/>
                </a:solidFill>
                <a:latin typeface="+mn-lt"/>
              </a:rPr>
              <a:t>ambiente </a:t>
            </a:r>
            <a:r>
              <a:rPr lang="es-ES" sz="2800" dirty="0">
                <a:solidFill>
                  <a:srgbClr val="FF0000"/>
                </a:solidFill>
                <a:latin typeface="+mn-lt"/>
              </a:rPr>
              <a:t>vemos que se trata de una villa pesquera de pocos habitantes y el paisaje está ligado al mar y a los aparejos de pesca.  </a:t>
            </a:r>
          </a:p>
          <a:p>
            <a:pPr>
              <a:spcBef>
                <a:spcPct val="50000"/>
              </a:spcBef>
              <a:defRPr/>
            </a:pPr>
            <a:r>
              <a:rPr lang="es-ES" sz="2800" dirty="0">
                <a:solidFill>
                  <a:srgbClr val="FF0000"/>
                </a:solidFill>
                <a:latin typeface="+mn-lt"/>
              </a:rPr>
              <a:t>Pero si fuéramos a hablar de </a:t>
            </a:r>
            <a:r>
              <a:rPr lang="es-ES" sz="2800" b="1" dirty="0">
                <a:solidFill>
                  <a:srgbClr val="FF0000"/>
                </a:solidFill>
                <a:latin typeface="+mn-lt"/>
              </a:rPr>
              <a:t>atmósfera</a:t>
            </a:r>
            <a:r>
              <a:rPr lang="es-ES" sz="2800" dirty="0">
                <a:solidFill>
                  <a:srgbClr val="FF0000"/>
                </a:solidFill>
                <a:latin typeface="+mn-lt"/>
              </a:rPr>
              <a:t>, que es el </a:t>
            </a:r>
            <a:r>
              <a:rPr lang="es-ES" sz="2800" i="1" dirty="0">
                <a:solidFill>
                  <a:srgbClr val="FF0000"/>
                </a:solidFill>
                <a:latin typeface="+mn-lt"/>
              </a:rPr>
              <a:t>ambiente emocional de los personajes</a:t>
            </a:r>
            <a:r>
              <a:rPr lang="es-ES" sz="2800" dirty="0">
                <a:solidFill>
                  <a:srgbClr val="FF0000"/>
                </a:solidFill>
                <a:latin typeface="+mn-lt"/>
              </a:rPr>
              <a:t>, vemos que hay mucha ignorancia y a la vez curiosidad por aprender y </a:t>
            </a:r>
          </a:p>
          <a:p>
            <a:pPr>
              <a:spcBef>
                <a:spcPct val="50000"/>
              </a:spcBef>
              <a:defRPr/>
            </a:pPr>
            <a:r>
              <a:rPr lang="es-ES" sz="2800" dirty="0">
                <a:solidFill>
                  <a:srgbClr val="FF0000"/>
                </a:solidFill>
                <a:latin typeface="+mn-lt"/>
              </a:rPr>
              <a:t>que mediante la estadía de Esteban los habitantes se dan cuenta de lo poco exigentes que han sido con sus vidas. </a:t>
            </a:r>
          </a:p>
          <a:p>
            <a:pPr>
              <a:spcBef>
                <a:spcPct val="50000"/>
              </a:spcBef>
              <a:defRPr/>
            </a:pPr>
            <a:r>
              <a:rPr lang="es-ES" sz="2800" dirty="0">
                <a:solidFill>
                  <a:srgbClr val="FF0000"/>
                </a:solidFill>
                <a:latin typeface="+mn-lt"/>
              </a:rPr>
              <a:t>La atmósfera crea una euforia por el ahogado y por los logros que van alcanzando.</a:t>
            </a:r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228600" y="152400"/>
            <a:ext cx="8763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 err="1">
                <a:latin typeface="+mj-lt"/>
              </a:rPr>
              <a:t>Fuerzas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contrarias</a:t>
            </a:r>
            <a:r>
              <a:rPr lang="en-US" sz="2800" dirty="0">
                <a:latin typeface="+mj-lt"/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s-ES" sz="2800" dirty="0">
                <a:latin typeface="+mj-lt"/>
              </a:rPr>
              <a:t>Las </a:t>
            </a:r>
            <a:r>
              <a:rPr lang="es-ES" sz="2800" b="1" dirty="0">
                <a:latin typeface="+mj-lt"/>
              </a:rPr>
              <a:t>fuerzas contrarias </a:t>
            </a:r>
            <a:r>
              <a:rPr lang="es-ES" sz="2800" dirty="0">
                <a:latin typeface="+mj-lt"/>
              </a:rPr>
              <a:t>son los elementos que se oponen, </a:t>
            </a:r>
          </a:p>
          <a:p>
            <a:pPr>
              <a:spcBef>
                <a:spcPct val="50000"/>
              </a:spcBef>
              <a:defRPr/>
            </a:pPr>
            <a:r>
              <a:rPr lang="es-ES" sz="2800" dirty="0">
                <a:latin typeface="+mj-lt"/>
              </a:rPr>
              <a:t>en este caso, </a:t>
            </a:r>
          </a:p>
          <a:p>
            <a:pPr>
              <a:spcBef>
                <a:spcPct val="50000"/>
              </a:spcBef>
              <a:defRPr/>
            </a:pPr>
            <a:r>
              <a:rPr lang="es-ES" sz="2800" dirty="0">
                <a:latin typeface="+mj-lt"/>
              </a:rPr>
              <a:t>Las fuerzas contrarias son:</a:t>
            </a:r>
          </a:p>
          <a:p>
            <a:pPr>
              <a:spcBef>
                <a:spcPct val="50000"/>
              </a:spcBef>
              <a:defRPr/>
            </a:pPr>
            <a:r>
              <a:rPr lang="es-ES" sz="2800" dirty="0">
                <a:latin typeface="+mj-lt"/>
              </a:rPr>
              <a:t>la ignorancia, </a:t>
            </a:r>
            <a:r>
              <a:rPr lang="es-ES" sz="2800" dirty="0" smtClean="0">
                <a:latin typeface="+mj-lt"/>
              </a:rPr>
              <a:t> la </a:t>
            </a:r>
            <a:r>
              <a:rPr lang="es-ES" sz="2800" dirty="0">
                <a:latin typeface="+mj-lt"/>
              </a:rPr>
              <a:t>falta de ideales </a:t>
            </a:r>
            <a:r>
              <a:rPr lang="es-ES" sz="2800" dirty="0" smtClean="0">
                <a:latin typeface="+mj-lt"/>
              </a:rPr>
              <a:t>y </a:t>
            </a:r>
            <a:r>
              <a:rPr lang="es-ES" sz="2800" dirty="0">
                <a:latin typeface="+mj-lt"/>
              </a:rPr>
              <a:t>la falta del deseo de progresar, </a:t>
            </a:r>
            <a:r>
              <a:rPr lang="es-ES" sz="2800" dirty="0" smtClean="0">
                <a:latin typeface="+mj-lt"/>
              </a:rPr>
              <a:t>que </a:t>
            </a:r>
            <a:r>
              <a:rPr lang="es-ES" sz="2800" dirty="0">
                <a:latin typeface="+mj-lt"/>
              </a:rPr>
              <a:t>se oponen a los hombres y las mujeres del pueblo, </a:t>
            </a:r>
            <a:r>
              <a:rPr lang="es-ES" sz="2800" dirty="0" smtClean="0">
                <a:latin typeface="+mj-lt"/>
              </a:rPr>
              <a:t>quienes </a:t>
            </a:r>
            <a:r>
              <a:rPr lang="es-ES" sz="2800" dirty="0">
                <a:latin typeface="+mj-lt"/>
              </a:rPr>
              <a:t>triunfan con el </a:t>
            </a:r>
            <a:r>
              <a:rPr lang="es-ES" sz="2800" i="1" dirty="0">
                <a:latin typeface="+mj-lt"/>
              </a:rPr>
              <a:t>elemento esencial </a:t>
            </a:r>
            <a:r>
              <a:rPr lang="es-ES" sz="2800" dirty="0">
                <a:latin typeface="+mj-lt"/>
              </a:rPr>
              <a:t>que es el trabajo.</a:t>
            </a:r>
            <a:endParaRPr lang="en-US" sz="2800" dirty="0">
              <a:latin typeface="+mj-lt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228600" y="152400"/>
            <a:ext cx="8763000" cy="612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VE" sz="2800" b="1" dirty="0">
                <a:latin typeface="+mn-lt"/>
              </a:rPr>
              <a:t>La trama:</a:t>
            </a:r>
          </a:p>
          <a:p>
            <a:pPr>
              <a:spcBef>
                <a:spcPct val="50000"/>
              </a:spcBef>
              <a:defRPr/>
            </a:pPr>
            <a:r>
              <a:rPr lang="es-VE" sz="2800" dirty="0">
                <a:latin typeface="+mn-lt"/>
              </a:rPr>
              <a:t>La </a:t>
            </a:r>
            <a:r>
              <a:rPr lang="es-VE" sz="2800" b="1" dirty="0">
                <a:latin typeface="+mn-lt"/>
              </a:rPr>
              <a:t>trama (</a:t>
            </a:r>
            <a:r>
              <a:rPr lang="es-VE" sz="2800" dirty="0">
                <a:latin typeface="+mn-lt"/>
              </a:rPr>
              <a:t>que quiere decir de qué trata) trata de un ahogado que apareció en las orillas de un pueblo y que hizo cambiar la forma de ser de sus habitantes.</a:t>
            </a:r>
          </a:p>
          <a:p>
            <a:pPr>
              <a:spcBef>
                <a:spcPct val="50000"/>
              </a:spcBef>
              <a:defRPr/>
            </a:pPr>
            <a:r>
              <a:rPr lang="es-VE" sz="2800" b="1" dirty="0">
                <a:latin typeface="+mn-lt"/>
              </a:rPr>
              <a:t>Idea central:</a:t>
            </a:r>
          </a:p>
          <a:p>
            <a:pPr>
              <a:spcBef>
                <a:spcPct val="50000"/>
              </a:spcBef>
              <a:defRPr/>
            </a:pPr>
            <a:r>
              <a:rPr lang="es-ES" sz="2800" dirty="0">
                <a:latin typeface="+mn-lt"/>
              </a:rPr>
              <a:t>En cuanto a la </a:t>
            </a:r>
            <a:r>
              <a:rPr lang="es-ES" sz="2800" b="1" dirty="0">
                <a:latin typeface="+mn-lt"/>
              </a:rPr>
              <a:t>idea central, </a:t>
            </a:r>
            <a:r>
              <a:rPr lang="es-ES" sz="2800" dirty="0">
                <a:latin typeface="+mn-lt"/>
              </a:rPr>
              <a:t>diríamos que es la unidad que deben tener los pueblos para poder alcanzar juntos un propósito. </a:t>
            </a:r>
          </a:p>
          <a:p>
            <a:pPr>
              <a:spcBef>
                <a:spcPct val="50000"/>
              </a:spcBef>
              <a:defRPr/>
            </a:pPr>
            <a:r>
              <a:rPr lang="es-ES" sz="2800" dirty="0">
                <a:latin typeface="+mn-lt"/>
              </a:rPr>
              <a:t>Como </a:t>
            </a:r>
            <a:r>
              <a:rPr lang="es-ES" sz="2800" b="1" dirty="0">
                <a:latin typeface="+mn-lt"/>
              </a:rPr>
              <a:t>idea secundaria</a:t>
            </a:r>
            <a:r>
              <a:rPr lang="es-ES" sz="2800" dirty="0">
                <a:latin typeface="+mn-lt"/>
              </a:rPr>
              <a:t>, podemos señalar la necesidad de establecer contacto con el mundo exterior (Esteban viene de afuera) para que los pueblos puedan experimentar un crecimiento.</a:t>
            </a:r>
            <a:endParaRPr lang="es-VE" sz="2800" dirty="0">
              <a:latin typeface="+mn-lt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228600" y="152400"/>
            <a:ext cx="87630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ES" sz="2800" b="1" dirty="0">
                <a:latin typeface="+mj-lt"/>
              </a:rPr>
              <a:t>Punto culminante:</a:t>
            </a:r>
          </a:p>
          <a:p>
            <a:pPr>
              <a:spcBef>
                <a:spcPct val="50000"/>
              </a:spcBef>
              <a:defRPr/>
            </a:pPr>
            <a:r>
              <a:rPr lang="es-ES" sz="2800" dirty="0">
                <a:latin typeface="+mj-lt"/>
              </a:rPr>
              <a:t>El </a:t>
            </a:r>
            <a:r>
              <a:rPr lang="es-ES" sz="2800" b="1" dirty="0">
                <a:latin typeface="+mj-lt"/>
              </a:rPr>
              <a:t>punto culminante</a:t>
            </a:r>
            <a:r>
              <a:rPr lang="es-ES" sz="2800" dirty="0">
                <a:latin typeface="+mj-lt"/>
              </a:rPr>
              <a:t>, se establece en el instante en que los vecinos del pueblo se dan cuenta de que si echan a Esteban a las aguas ya no estarían </a:t>
            </a:r>
            <a:r>
              <a:rPr lang="es-ES" sz="2800" dirty="0" smtClean="0">
                <a:latin typeface="+mj-lt"/>
              </a:rPr>
              <a:t>completos…porque </a:t>
            </a:r>
            <a:r>
              <a:rPr lang="es-ES" sz="2800" dirty="0">
                <a:latin typeface="+mj-lt"/>
              </a:rPr>
              <a:t>él vino a ser un factor principalísimo para el cambio de </a:t>
            </a:r>
            <a:r>
              <a:rPr lang="es-ES" sz="2800" dirty="0" smtClean="0">
                <a:latin typeface="+mj-lt"/>
              </a:rPr>
              <a:t>todos…y </a:t>
            </a:r>
            <a:r>
              <a:rPr lang="es-ES" sz="2800" dirty="0">
                <a:latin typeface="+mj-lt"/>
              </a:rPr>
              <a:t>que sus vidas serán diferentes desde que lo conocieron. </a:t>
            </a:r>
          </a:p>
          <a:p>
            <a:pPr>
              <a:spcBef>
                <a:spcPct val="50000"/>
              </a:spcBef>
              <a:defRPr/>
            </a:pPr>
            <a:r>
              <a:rPr lang="es-ES" sz="2800" dirty="0">
                <a:latin typeface="+mj-lt"/>
              </a:rPr>
              <a:t>De ahí en adelante se dan cuenta de que ya no serían los mismos.</a:t>
            </a:r>
            <a:endParaRPr lang="en-US" sz="2800" dirty="0">
              <a:latin typeface="+mj-lt"/>
            </a:endParaRPr>
          </a:p>
        </p:txBody>
      </p:sp>
      <p:pic>
        <p:nvPicPr>
          <p:cNvPr id="16385" name="Picture 1" descr="C:\Documents and Settings\221162\Local Settings\Temporary Internet Files\Content.IE5\PMUUI7VO\large-muscular-man-66.6-3699[1]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3632708"/>
            <a:ext cx="2133600" cy="3225292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598</TotalTime>
  <Words>955</Words>
  <Application>Microsoft Office PowerPoint</Application>
  <PresentationFormat>On-screen Show (4:3)</PresentationFormat>
  <Paragraphs>78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Teacher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Ward</dc:creator>
  <cp:lastModifiedBy>221162</cp:lastModifiedBy>
  <cp:revision>136</cp:revision>
  <dcterms:created xsi:type="dcterms:W3CDTF">2006-04-02T21:25:27Z</dcterms:created>
  <dcterms:modified xsi:type="dcterms:W3CDTF">2015-04-07T17:44:26Z</dcterms:modified>
</cp:coreProperties>
</file>